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3" r:id="rId2"/>
  </p:sldMasterIdLst>
  <p:notesMasterIdLst>
    <p:notesMasterId r:id="rId4"/>
  </p:notesMasterIdLst>
  <p:handoutMasterIdLst>
    <p:handoutMasterId r:id="rId5"/>
  </p:handoutMasterIdLst>
  <p:sldIdLst>
    <p:sldId id="257" r:id="rId3"/>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264" userDrawn="1">
          <p15:clr>
            <a:srgbClr val="A4A3A4"/>
          </p15:clr>
        </p15:guide>
        <p15:guide id="6" pos="2738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74104A-FF3F-434A-923D-74AE8972A768}" v="6" dt="2024-03-18T00:12:37.2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26" autoAdjust="0"/>
  </p:normalViewPr>
  <p:slideViewPr>
    <p:cSldViewPr snapToGrid="0" snapToObjects="1" showGuides="1">
      <p:cViewPr varScale="1">
        <p:scale>
          <a:sx n="22" d="100"/>
          <a:sy n="22" d="100"/>
        </p:scale>
        <p:origin x="1146" y="96"/>
      </p:cViewPr>
      <p:guideLst>
        <p:guide orient="horz" pos="3318"/>
        <p:guide orient="horz" pos="288"/>
        <p:guide orient="horz" pos="20160"/>
        <p:guide orient="horz"/>
        <p:guide pos="264"/>
        <p:guide pos="27384"/>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11" Type="http://schemas.microsoft.com/office/2016/11/relationships/changesInfo" Target="changesInfos/changesInfo1.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 Turner" userId="7a7fb9ea8b3bb6c5" providerId="LiveId" clId="{F974104A-FF3F-434A-923D-74AE8972A768}"/>
    <pc:docChg chg="modSld">
      <pc:chgData name="Alex Turner" userId="7a7fb9ea8b3bb6c5" providerId="LiveId" clId="{F974104A-FF3F-434A-923D-74AE8972A768}" dt="2024-03-18T00:13:30.194" v="34" actId="1076"/>
      <pc:docMkLst>
        <pc:docMk/>
      </pc:docMkLst>
      <pc:sldChg chg="addSp delSp modSp mod">
        <pc:chgData name="Alex Turner" userId="7a7fb9ea8b3bb6c5" providerId="LiveId" clId="{F974104A-FF3F-434A-923D-74AE8972A768}" dt="2024-03-18T00:13:30.194" v="34" actId="1076"/>
        <pc:sldMkLst>
          <pc:docMk/>
          <pc:sldMk cId="783191702" sldId="257"/>
        </pc:sldMkLst>
        <pc:picChg chg="add mod">
          <ac:chgData name="Alex Turner" userId="7a7fb9ea8b3bb6c5" providerId="LiveId" clId="{F974104A-FF3F-434A-923D-74AE8972A768}" dt="2024-03-18T00:08:08.135" v="4" actId="1076"/>
          <ac:picMkLst>
            <pc:docMk/>
            <pc:sldMk cId="783191702" sldId="257"/>
            <ac:picMk id="2" creationId="{CA754D8F-7602-53B4-BD5D-6E159D945B1E}"/>
          </ac:picMkLst>
        </pc:picChg>
        <pc:picChg chg="add mod">
          <ac:chgData name="Alex Turner" userId="7a7fb9ea8b3bb6c5" providerId="LiveId" clId="{F974104A-FF3F-434A-923D-74AE8972A768}" dt="2024-03-18T00:11:04.853" v="26" actId="1076"/>
          <ac:picMkLst>
            <pc:docMk/>
            <pc:sldMk cId="783191702" sldId="257"/>
            <ac:picMk id="3" creationId="{89411547-14C4-6466-102C-2D78038B1811}"/>
          </ac:picMkLst>
        </pc:picChg>
        <pc:picChg chg="add mod">
          <ac:chgData name="Alex Turner" userId="7a7fb9ea8b3bb6c5" providerId="LiveId" clId="{F974104A-FF3F-434A-923D-74AE8972A768}" dt="2024-03-18T00:11:16.824" v="27" actId="1076"/>
          <ac:picMkLst>
            <pc:docMk/>
            <pc:sldMk cId="783191702" sldId="257"/>
            <ac:picMk id="8" creationId="{EFE2E83E-C6EF-0FC5-AA2F-0FA139403593}"/>
          </ac:picMkLst>
        </pc:picChg>
        <pc:picChg chg="add mod">
          <ac:chgData name="Alex Turner" userId="7a7fb9ea8b3bb6c5" providerId="LiveId" clId="{F974104A-FF3F-434A-923D-74AE8972A768}" dt="2024-03-18T00:13:30.194" v="34" actId="1076"/>
          <ac:picMkLst>
            <pc:docMk/>
            <pc:sldMk cId="783191702" sldId="257"/>
            <ac:picMk id="12" creationId="{5762EB1D-A0CD-4F34-B7DA-7E3A61DB5260}"/>
          </ac:picMkLst>
        </pc:picChg>
        <pc:picChg chg="del">
          <ac:chgData name="Alex Turner" userId="7a7fb9ea8b3bb6c5" providerId="LiveId" clId="{F974104A-FF3F-434A-923D-74AE8972A768}" dt="2024-03-18T00:10:21.138" v="19" actId="478"/>
          <ac:picMkLst>
            <pc:docMk/>
            <pc:sldMk cId="783191702" sldId="257"/>
            <ac:picMk id="66" creationId="{3672021C-4215-093F-F277-AC8B82A2CBCC}"/>
          </ac:picMkLst>
        </pc:picChg>
        <pc:picChg chg="del">
          <ac:chgData name="Alex Turner" userId="7a7fb9ea8b3bb6c5" providerId="LiveId" clId="{F974104A-FF3F-434A-923D-74AE8972A768}" dt="2024-03-18T00:07:52.646" v="1" actId="478"/>
          <ac:picMkLst>
            <pc:docMk/>
            <pc:sldMk cId="783191702" sldId="257"/>
            <ac:picMk id="1028" creationId="{0B1EE787-6D6C-4321-EDF8-16BFA5B4BA85}"/>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3/17/2024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3/17/2024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6x48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77827"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77825"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60161"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60162"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385343"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377404" y="554874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3390292" y="554874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390292"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390292"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3390292"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390292"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390292"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9674"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77827"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77825"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60161"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60162"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385343"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377404" y="554874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3390292" y="554874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390292"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390292"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3390292"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390292"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390292"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9674"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438864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567305" y="32390910"/>
            <a:ext cx="2514600" cy="341436"/>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graphicFrame>
        <p:nvGraphicFramePr>
          <p:cNvPr id="3" name="Table 2">
            <a:extLst>
              <a:ext uri="{FF2B5EF4-FFF2-40B4-BE49-F238E27FC236}">
                <a16:creationId xmlns:a16="http://schemas.microsoft.com/office/drawing/2014/main" id="{AF9AA5EE-77AD-9645-B396-F73887C4B6FD}"/>
              </a:ext>
            </a:extLst>
          </p:cNvPr>
          <p:cNvGraphicFramePr>
            <a:graphicFrameLocks noGrp="1"/>
          </p:cNvGraphicFramePr>
          <p:nvPr userDrawn="1">
            <p:extLst>
              <p:ext uri="{D42A27DB-BD31-4B8C-83A1-F6EECF244321}">
                <p14:modId xmlns:p14="http://schemas.microsoft.com/office/powerpoint/2010/main" val="846862511"/>
              </p:ext>
            </p:extLst>
          </p:nvPr>
        </p:nvGraphicFramePr>
        <p:xfrm>
          <a:off x="-10611120" y="14098"/>
          <a:ext cx="9776869" cy="3267922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206624">
                <a:tc gridSpan="2">
                  <a:txBody>
                    <a:bodyPr/>
                    <a:lstStyle/>
                    <a:p>
                      <a:pPr defTabSz="3765639"/>
                      <a:r>
                        <a:rPr lang="en-US" sz="2000" i="0" dirty="0">
                          <a:solidFill>
                            <a:srgbClr val="D9D9D9"/>
                          </a:solidFill>
                          <a:latin typeface="Arial"/>
                          <a:cs typeface="Arial"/>
                        </a:rPr>
                        <a:t>This PowerPoint template produces a </a:t>
                      </a:r>
                      <a:r>
                        <a:rPr lang="en-US" sz="2000" i="0" dirty="0">
                          <a:solidFill>
                            <a:srgbClr val="FFC000"/>
                          </a:solidFill>
                          <a:latin typeface="Arial"/>
                          <a:cs typeface="Arial"/>
                        </a:rPr>
                        <a:t>36"x48" </a:t>
                      </a:r>
                      <a:r>
                        <a:rPr lang="en-US" sz="20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572417">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88692">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24339">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19135">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93170">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4" name="Table 3">
            <a:extLst>
              <a:ext uri="{FF2B5EF4-FFF2-40B4-BE49-F238E27FC236}">
                <a16:creationId xmlns:a16="http://schemas.microsoft.com/office/drawing/2014/main" id="{6338BD29-2BD7-AB47-B9B8-5033641D7C2D}"/>
              </a:ext>
            </a:extLst>
          </p:cNvPr>
          <p:cNvGraphicFramePr>
            <a:graphicFrameLocks noGrp="1"/>
          </p:cNvGraphicFramePr>
          <p:nvPr userDrawn="1">
            <p:extLst>
              <p:ext uri="{D42A27DB-BD31-4B8C-83A1-F6EECF244321}">
                <p14:modId xmlns:p14="http://schemas.microsoft.com/office/powerpoint/2010/main" val="336852881"/>
              </p:ext>
            </p:extLst>
          </p:nvPr>
        </p:nvGraphicFramePr>
        <p:xfrm>
          <a:off x="44695229" y="-84749"/>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63101">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3667719">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781426">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354778">
                <a:tc gridSpan="3">
                  <a:txBody>
                    <a:bodyPr/>
                    <a:lstStyle/>
                    <a:p>
                      <a:endParaRPr lang="en-US" sz="2400" dirty="0">
                        <a:solidFill>
                          <a:srgbClr val="1F3A4E"/>
                        </a:solidFill>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21220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567305" y="32390910"/>
            <a:ext cx="2514600" cy="341436"/>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Tree>
    <p:extLst>
      <p:ext uri="{BB962C8B-B14F-4D97-AF65-F5344CB8AC3E}">
        <p14:creationId xmlns:p14="http://schemas.microsoft.com/office/powerpoint/2010/main" val="717728416"/>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jpe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Placeholder 86">
            <a:extLst>
              <a:ext uri="{FF2B5EF4-FFF2-40B4-BE49-F238E27FC236}">
                <a16:creationId xmlns:a16="http://schemas.microsoft.com/office/drawing/2014/main" id="{B51B601C-AA87-C448-96E5-5B6D1C8B4249}"/>
              </a:ext>
            </a:extLst>
          </p:cNvPr>
          <p:cNvSpPr>
            <a:spLocks noGrp="1"/>
          </p:cNvSpPr>
          <p:nvPr>
            <p:ph type="body" sz="quarter" idx="10"/>
          </p:nvPr>
        </p:nvSpPr>
        <p:spPr>
          <a:xfrm>
            <a:off x="937274" y="6822398"/>
            <a:ext cx="10763835" cy="7319252"/>
          </a:xfrm>
        </p:spPr>
        <p:txBody>
          <a:bodyPr/>
          <a:lstStyle/>
          <a:p>
            <a:r>
              <a:rPr lang="en-US" sz="4400" b="0" dirty="0">
                <a:solidFill>
                  <a:schemeClr val="tx1"/>
                </a:solidFill>
                <a:effectLst/>
                <a:latin typeface="Arial" panose="020B0604020202020204" pitchFamily="34" charset="0"/>
                <a:cs typeface="Arial" panose="020B0604020202020204" pitchFamily="34" charset="0"/>
              </a:rPr>
              <a:t>Our senior design project aims to develop an AI agent capable of playing as a Pokémon trainer using the popular online battle simulator, Pokémon Showdown’s public API. This project leverages the power of reinforcement learning techniques to create a proficient virtual trainer capable of making strategic decisions in a dynamic and competitive environment.</a:t>
            </a:r>
          </a:p>
          <a:p>
            <a:endParaRPr lang="en-US" sz="3200" dirty="0"/>
          </a:p>
        </p:txBody>
      </p:sp>
      <p:sp>
        <p:nvSpPr>
          <p:cNvPr id="88" name="Text Placeholder 87">
            <a:extLst>
              <a:ext uri="{FF2B5EF4-FFF2-40B4-BE49-F238E27FC236}">
                <a16:creationId xmlns:a16="http://schemas.microsoft.com/office/drawing/2014/main" id="{ED6BA1F4-974B-AA4D-BF12-3F1211493C26}"/>
              </a:ext>
            </a:extLst>
          </p:cNvPr>
          <p:cNvSpPr>
            <a:spLocks noGrp="1"/>
          </p:cNvSpPr>
          <p:nvPr>
            <p:ph type="body" sz="quarter" idx="11"/>
          </p:nvPr>
        </p:nvSpPr>
        <p:spPr>
          <a:xfrm>
            <a:off x="1174635" y="5673069"/>
            <a:ext cx="10048875" cy="1015655"/>
          </a:xfrm>
        </p:spPr>
        <p:txBody>
          <a:bodyPr/>
          <a:lstStyle/>
          <a:p>
            <a:r>
              <a:rPr lang="en-US" sz="5400" dirty="0"/>
              <a:t>ABSTRACT</a:t>
            </a:r>
          </a:p>
        </p:txBody>
      </p:sp>
      <p:sp>
        <p:nvSpPr>
          <p:cNvPr id="103" name="Text Placeholder 102">
            <a:extLst>
              <a:ext uri="{FF2B5EF4-FFF2-40B4-BE49-F238E27FC236}">
                <a16:creationId xmlns:a16="http://schemas.microsoft.com/office/drawing/2014/main" id="{95FDDD8F-0EE1-3F4F-AEB9-C6A6DBC65968}"/>
              </a:ext>
            </a:extLst>
          </p:cNvPr>
          <p:cNvSpPr>
            <a:spLocks noGrp="1"/>
          </p:cNvSpPr>
          <p:nvPr>
            <p:ph type="body" sz="quarter" idx="153"/>
          </p:nvPr>
        </p:nvSpPr>
        <p:spPr>
          <a:xfrm>
            <a:off x="5228686" y="582095"/>
            <a:ext cx="11989647" cy="4336929"/>
          </a:xfrm>
        </p:spPr>
        <p:txBody>
          <a:bodyPr>
            <a:noAutofit/>
          </a:bodyPr>
          <a:lstStyle/>
          <a:p>
            <a:r>
              <a:rPr lang="en-US" sz="12000" dirty="0"/>
              <a:t>AI Pokémon Battler</a:t>
            </a:r>
          </a:p>
        </p:txBody>
      </p:sp>
      <p:pic>
        <p:nvPicPr>
          <p:cNvPr id="4" name="Picture 3" descr="Cartoon character&#10;&#10;Description automatically generated">
            <a:extLst>
              <a:ext uri="{FF2B5EF4-FFF2-40B4-BE49-F238E27FC236}">
                <a16:creationId xmlns:a16="http://schemas.microsoft.com/office/drawing/2014/main" id="{A0224321-8C3E-4C43-A630-F0B76D5605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279" y="-1"/>
            <a:ext cx="5673069" cy="5673069"/>
          </a:xfrm>
          <a:prstGeom prst="rect">
            <a:avLst/>
          </a:prstGeom>
        </p:spPr>
      </p:pic>
      <p:pic>
        <p:nvPicPr>
          <p:cNvPr id="5" name="Picture 4">
            <a:extLst>
              <a:ext uri="{FF2B5EF4-FFF2-40B4-BE49-F238E27FC236}">
                <a16:creationId xmlns:a16="http://schemas.microsoft.com/office/drawing/2014/main" id="{455B75A5-96A9-17B0-0E34-E196BB8018AD}"/>
              </a:ext>
            </a:extLst>
          </p:cNvPr>
          <p:cNvPicPr>
            <a:picLocks noChangeAspect="1"/>
          </p:cNvPicPr>
          <p:nvPr/>
        </p:nvPicPr>
        <p:blipFill>
          <a:blip r:embed="rId3"/>
          <a:stretch>
            <a:fillRect/>
          </a:stretch>
        </p:blipFill>
        <p:spPr>
          <a:xfrm>
            <a:off x="5551189" y="15626818"/>
            <a:ext cx="11429113" cy="3617505"/>
          </a:xfrm>
          <a:prstGeom prst="rect">
            <a:avLst/>
          </a:prstGeom>
        </p:spPr>
      </p:pic>
      <p:pic>
        <p:nvPicPr>
          <p:cNvPr id="6" name="Picture 5">
            <a:extLst>
              <a:ext uri="{FF2B5EF4-FFF2-40B4-BE49-F238E27FC236}">
                <a16:creationId xmlns:a16="http://schemas.microsoft.com/office/drawing/2014/main" id="{4196E736-33BD-3598-C97E-15C5DE6FBF15}"/>
              </a:ext>
            </a:extLst>
          </p:cNvPr>
          <p:cNvPicPr>
            <a:picLocks noChangeAspect="1"/>
          </p:cNvPicPr>
          <p:nvPr/>
        </p:nvPicPr>
        <p:blipFill>
          <a:blip r:embed="rId4"/>
          <a:stretch>
            <a:fillRect/>
          </a:stretch>
        </p:blipFill>
        <p:spPr>
          <a:xfrm>
            <a:off x="17988233" y="16045705"/>
            <a:ext cx="4624575" cy="2828939"/>
          </a:xfrm>
          <a:prstGeom prst="rect">
            <a:avLst/>
          </a:prstGeom>
        </p:spPr>
      </p:pic>
      <p:sp>
        <p:nvSpPr>
          <p:cNvPr id="7" name="Rectangle: Rounded Corners 6">
            <a:extLst>
              <a:ext uri="{FF2B5EF4-FFF2-40B4-BE49-F238E27FC236}">
                <a16:creationId xmlns:a16="http://schemas.microsoft.com/office/drawing/2014/main" id="{2C6E6664-F8FE-45F8-3D85-D05531FF74E8}"/>
              </a:ext>
            </a:extLst>
          </p:cNvPr>
          <p:cNvSpPr/>
          <p:nvPr/>
        </p:nvSpPr>
        <p:spPr>
          <a:xfrm>
            <a:off x="477828" y="5624437"/>
            <a:ext cx="11506786" cy="908554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Pokémon Showdown (@PokemonShowdown) / X">
            <a:extLst>
              <a:ext uri="{FF2B5EF4-FFF2-40B4-BE49-F238E27FC236}">
                <a16:creationId xmlns:a16="http://schemas.microsoft.com/office/drawing/2014/main" id="{2584D3F1-2A2B-D9A3-C2B3-1275079DBA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9553" y="16128200"/>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Rounded Corners 12">
            <a:extLst>
              <a:ext uri="{FF2B5EF4-FFF2-40B4-BE49-F238E27FC236}">
                <a16:creationId xmlns:a16="http://schemas.microsoft.com/office/drawing/2014/main" id="{28804C20-B4B8-BDAF-25E9-F41AAD4E489D}"/>
              </a:ext>
            </a:extLst>
          </p:cNvPr>
          <p:cNvSpPr/>
          <p:nvPr/>
        </p:nvSpPr>
        <p:spPr>
          <a:xfrm>
            <a:off x="24659600" y="5624437"/>
            <a:ext cx="18753773" cy="1424852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87">
            <a:extLst>
              <a:ext uri="{FF2B5EF4-FFF2-40B4-BE49-F238E27FC236}">
                <a16:creationId xmlns:a16="http://schemas.microsoft.com/office/drawing/2014/main" id="{0490155B-DF1D-C08A-A3C4-94A2A52551F4}"/>
              </a:ext>
            </a:extLst>
          </p:cNvPr>
          <p:cNvSpPr txBox="1">
            <a:spLocks/>
          </p:cNvSpPr>
          <p:nvPr/>
        </p:nvSpPr>
        <p:spPr>
          <a:xfrm>
            <a:off x="29012048" y="5956367"/>
            <a:ext cx="10048875" cy="1015655"/>
          </a:xfrm>
          <a:prstGeom prst="rect">
            <a:avLst/>
          </a:prstGeom>
          <a:noFill/>
        </p:spPr>
        <p:txBody>
          <a:bodyPr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5400" dirty="0"/>
              <a:t>GAMEPLAY</a:t>
            </a:r>
          </a:p>
        </p:txBody>
      </p:sp>
      <p:sp>
        <p:nvSpPr>
          <p:cNvPr id="9" name="Rectangle: Rounded Corners 8">
            <a:extLst>
              <a:ext uri="{FF2B5EF4-FFF2-40B4-BE49-F238E27FC236}">
                <a16:creationId xmlns:a16="http://schemas.microsoft.com/office/drawing/2014/main" id="{CFBC67D6-C874-6827-95CA-399F69EFF198}"/>
              </a:ext>
            </a:extLst>
          </p:cNvPr>
          <p:cNvSpPr/>
          <p:nvPr/>
        </p:nvSpPr>
        <p:spPr>
          <a:xfrm>
            <a:off x="14838169" y="20745450"/>
            <a:ext cx="8999969" cy="1097280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14DFBA77-EF9E-6EDE-38C7-48E9F6F74A86}"/>
              </a:ext>
            </a:extLst>
          </p:cNvPr>
          <p:cNvSpPr/>
          <p:nvPr/>
        </p:nvSpPr>
        <p:spPr>
          <a:xfrm>
            <a:off x="34413404" y="20745450"/>
            <a:ext cx="8999969" cy="1097280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87">
            <a:extLst>
              <a:ext uri="{FF2B5EF4-FFF2-40B4-BE49-F238E27FC236}">
                <a16:creationId xmlns:a16="http://schemas.microsoft.com/office/drawing/2014/main" id="{38A48CF0-36F8-6898-64D3-E53C52CB8423}"/>
              </a:ext>
            </a:extLst>
          </p:cNvPr>
          <p:cNvSpPr txBox="1">
            <a:spLocks/>
          </p:cNvSpPr>
          <p:nvPr/>
        </p:nvSpPr>
        <p:spPr>
          <a:xfrm>
            <a:off x="16127044" y="21327379"/>
            <a:ext cx="6522720" cy="1015655"/>
          </a:xfrm>
          <a:prstGeom prst="rect">
            <a:avLst/>
          </a:prstGeom>
          <a:noFill/>
        </p:spPr>
        <p:txBody>
          <a:bodyPr wrap="square"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5400" dirty="0"/>
              <a:t>CHALLENGES</a:t>
            </a:r>
          </a:p>
        </p:txBody>
      </p:sp>
      <p:sp>
        <p:nvSpPr>
          <p:cNvPr id="15" name="Text Placeholder 87">
            <a:extLst>
              <a:ext uri="{FF2B5EF4-FFF2-40B4-BE49-F238E27FC236}">
                <a16:creationId xmlns:a16="http://schemas.microsoft.com/office/drawing/2014/main" id="{542750DC-F2E8-7738-4D15-815DD976636F}"/>
              </a:ext>
            </a:extLst>
          </p:cNvPr>
          <p:cNvSpPr txBox="1">
            <a:spLocks/>
          </p:cNvSpPr>
          <p:nvPr/>
        </p:nvSpPr>
        <p:spPr>
          <a:xfrm>
            <a:off x="35652028" y="21236867"/>
            <a:ext cx="6522720" cy="1015655"/>
          </a:xfrm>
          <a:prstGeom prst="rect">
            <a:avLst/>
          </a:prstGeom>
          <a:noFill/>
        </p:spPr>
        <p:txBody>
          <a:bodyPr wrap="square"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5400" dirty="0"/>
              <a:t>NEXT STEPS</a:t>
            </a:r>
          </a:p>
        </p:txBody>
      </p:sp>
      <p:sp>
        <p:nvSpPr>
          <p:cNvPr id="17" name="TextBox 16">
            <a:extLst>
              <a:ext uri="{FF2B5EF4-FFF2-40B4-BE49-F238E27FC236}">
                <a16:creationId xmlns:a16="http://schemas.microsoft.com/office/drawing/2014/main" id="{AD98DCA4-09B0-27CF-06CE-E4C34E9C8361}"/>
              </a:ext>
            </a:extLst>
          </p:cNvPr>
          <p:cNvSpPr txBox="1"/>
          <p:nvPr/>
        </p:nvSpPr>
        <p:spPr>
          <a:xfrm>
            <a:off x="34874788" y="22865674"/>
            <a:ext cx="8077200" cy="4524315"/>
          </a:xfrm>
          <a:prstGeom prst="rect">
            <a:avLst/>
          </a:prstGeom>
          <a:noFill/>
        </p:spPr>
        <p:txBody>
          <a:bodyPr wrap="square" rtlCol="0">
            <a:spAutoFit/>
          </a:bodyPr>
          <a:lstStyle/>
          <a:p>
            <a:r>
              <a:rPr lang="en-US" sz="4800" dirty="0">
                <a:latin typeface="Arial" panose="020B0604020202020204" pitchFamily="34" charset="0"/>
                <a:cs typeface="Arial" panose="020B0604020202020204" pitchFamily="34" charset="0"/>
              </a:rPr>
              <a:t>In the future, we hope to expand the Battler’s capabilities to fight in multiple Pokémon Generations and in Doubles Battles.</a:t>
            </a:r>
          </a:p>
        </p:txBody>
      </p:sp>
      <p:sp>
        <p:nvSpPr>
          <p:cNvPr id="18" name="Rectangle: Rounded Corners 17">
            <a:extLst>
              <a:ext uri="{FF2B5EF4-FFF2-40B4-BE49-F238E27FC236}">
                <a16:creationId xmlns:a16="http://schemas.microsoft.com/office/drawing/2014/main" id="{99DF816B-A92F-6C3E-246D-D9E22A3388CC}"/>
              </a:ext>
            </a:extLst>
          </p:cNvPr>
          <p:cNvSpPr/>
          <p:nvPr/>
        </p:nvSpPr>
        <p:spPr>
          <a:xfrm>
            <a:off x="12522571" y="5673068"/>
            <a:ext cx="11315567" cy="908554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87">
            <a:extLst>
              <a:ext uri="{FF2B5EF4-FFF2-40B4-BE49-F238E27FC236}">
                <a16:creationId xmlns:a16="http://schemas.microsoft.com/office/drawing/2014/main" id="{28DFC013-5390-0A23-3F43-5285655A98EC}"/>
              </a:ext>
            </a:extLst>
          </p:cNvPr>
          <p:cNvSpPr txBox="1">
            <a:spLocks/>
          </p:cNvSpPr>
          <p:nvPr/>
        </p:nvSpPr>
        <p:spPr>
          <a:xfrm>
            <a:off x="13172782" y="5748909"/>
            <a:ext cx="10048875" cy="1015655"/>
          </a:xfrm>
          <a:prstGeom prst="rect">
            <a:avLst/>
          </a:prstGeom>
          <a:noFill/>
        </p:spPr>
        <p:txBody>
          <a:bodyPr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5400" dirty="0"/>
              <a:t>RL METHODOLOGY</a:t>
            </a:r>
          </a:p>
        </p:txBody>
      </p:sp>
      <p:pic>
        <p:nvPicPr>
          <p:cNvPr id="25" name="Picture 24">
            <a:extLst>
              <a:ext uri="{FF2B5EF4-FFF2-40B4-BE49-F238E27FC236}">
                <a16:creationId xmlns:a16="http://schemas.microsoft.com/office/drawing/2014/main" id="{334DDE38-7EC8-56A8-8B16-837666824A86}"/>
              </a:ext>
            </a:extLst>
          </p:cNvPr>
          <p:cNvPicPr>
            <a:picLocks noChangeAspect="1"/>
          </p:cNvPicPr>
          <p:nvPr/>
        </p:nvPicPr>
        <p:blipFill>
          <a:blip r:embed="rId6"/>
          <a:stretch>
            <a:fillRect/>
          </a:stretch>
        </p:blipFill>
        <p:spPr>
          <a:xfrm>
            <a:off x="25029189" y="7303952"/>
            <a:ext cx="18009668" cy="10156223"/>
          </a:xfrm>
          <a:prstGeom prst="rect">
            <a:avLst/>
          </a:prstGeom>
        </p:spPr>
      </p:pic>
      <p:sp>
        <p:nvSpPr>
          <p:cNvPr id="27" name="TextBox 26">
            <a:extLst>
              <a:ext uri="{FF2B5EF4-FFF2-40B4-BE49-F238E27FC236}">
                <a16:creationId xmlns:a16="http://schemas.microsoft.com/office/drawing/2014/main" id="{72DDC13E-3E04-90FF-C97C-F138677E6CD9}"/>
              </a:ext>
            </a:extLst>
          </p:cNvPr>
          <p:cNvSpPr txBox="1"/>
          <p:nvPr/>
        </p:nvSpPr>
        <p:spPr>
          <a:xfrm>
            <a:off x="13172782" y="6652770"/>
            <a:ext cx="10048876" cy="7848302"/>
          </a:xfrm>
          <a:prstGeom prst="rect">
            <a:avLst/>
          </a:prstGeom>
          <a:noFill/>
        </p:spPr>
        <p:txBody>
          <a:bodyPr wrap="square">
            <a:spAutoFit/>
          </a:bodyPr>
          <a:lstStyle/>
          <a:p>
            <a:r>
              <a:rPr lang="en-US" sz="4400" dirty="0">
                <a:latin typeface="Arial" panose="020B0604020202020204" pitchFamily="34" charset="0"/>
                <a:cs typeface="Arial" panose="020B0604020202020204" pitchFamily="34" charset="0"/>
              </a:rPr>
              <a:t>The player agent was trained using a Double Deep-Q Network to prevent overestimation bias in Q-Learning by decoupling the action selection and evaluation processes. </a:t>
            </a:r>
          </a:p>
          <a:p>
            <a:endParaRPr lang="en-US" sz="2000" dirty="0">
              <a:latin typeface="Arial" panose="020B0604020202020204" pitchFamily="34" charset="0"/>
              <a:cs typeface="Arial" panose="020B0604020202020204" pitchFamily="34" charset="0"/>
            </a:endParaRPr>
          </a:p>
          <a:p>
            <a:r>
              <a:rPr lang="en-US" sz="4400" dirty="0">
                <a:latin typeface="Arial" panose="020B0604020202020204" pitchFamily="34" charset="0"/>
                <a:cs typeface="Arial" panose="020B0604020202020204" pitchFamily="34" charset="0"/>
              </a:rPr>
              <a:t>During gameplay, the agent perceives the game state with information about the Pokémon on each team, as well as Field Effects, including player-specific effects such as Poison and Full Field Effects such as Sandstorm.</a:t>
            </a:r>
          </a:p>
        </p:txBody>
      </p:sp>
      <p:sp>
        <p:nvSpPr>
          <p:cNvPr id="29" name="TextBox 28">
            <a:extLst>
              <a:ext uri="{FF2B5EF4-FFF2-40B4-BE49-F238E27FC236}">
                <a16:creationId xmlns:a16="http://schemas.microsoft.com/office/drawing/2014/main" id="{95AC407F-4D74-4FF7-EC66-3311FB490533}"/>
              </a:ext>
            </a:extLst>
          </p:cNvPr>
          <p:cNvSpPr txBox="1"/>
          <p:nvPr/>
        </p:nvSpPr>
        <p:spPr>
          <a:xfrm>
            <a:off x="18275964" y="3751311"/>
            <a:ext cx="3279872" cy="1384995"/>
          </a:xfrm>
          <a:prstGeom prst="rect">
            <a:avLst/>
          </a:prstGeom>
          <a:noFill/>
        </p:spPr>
        <p:txBody>
          <a:bodyPr wrap="none" rtlCol="0">
            <a:spAutoFit/>
          </a:bodyPr>
          <a:lstStyle/>
          <a:p>
            <a:pPr algn="ctr"/>
            <a:r>
              <a:rPr lang="en-US" sz="4400" b="1" dirty="0">
                <a:latin typeface="Arial" panose="020B0604020202020204" pitchFamily="34" charset="0"/>
                <a:cs typeface="Arial" panose="020B0604020202020204" pitchFamily="34" charset="0"/>
              </a:rPr>
              <a:t>Alex Turner</a:t>
            </a:r>
          </a:p>
          <a:p>
            <a:pPr algn="ctr"/>
            <a:r>
              <a:rPr lang="en-US" sz="4000" dirty="0">
                <a:latin typeface="Arial" panose="020B0604020202020204" pitchFamily="34" charset="0"/>
                <a:cs typeface="Arial" panose="020B0604020202020204" pitchFamily="34" charset="0"/>
              </a:rPr>
              <a:t>Design Lead</a:t>
            </a:r>
          </a:p>
        </p:txBody>
      </p:sp>
      <p:sp>
        <p:nvSpPr>
          <p:cNvPr id="30" name="Rectangle: Rounded Corners 29">
            <a:extLst>
              <a:ext uri="{FF2B5EF4-FFF2-40B4-BE49-F238E27FC236}">
                <a16:creationId xmlns:a16="http://schemas.microsoft.com/office/drawing/2014/main" id="{010ECB5B-47E9-ABF8-06F6-1EFDEB5C8D96}"/>
              </a:ext>
            </a:extLst>
          </p:cNvPr>
          <p:cNvSpPr/>
          <p:nvPr/>
        </p:nvSpPr>
        <p:spPr>
          <a:xfrm>
            <a:off x="5228686" y="582095"/>
            <a:ext cx="11989647" cy="433692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DC0CDE54-7F0D-8722-8F0A-ECD95389A23B}"/>
              </a:ext>
            </a:extLst>
          </p:cNvPr>
          <p:cNvSpPr txBox="1"/>
          <p:nvPr/>
        </p:nvSpPr>
        <p:spPr>
          <a:xfrm>
            <a:off x="22020687" y="3778959"/>
            <a:ext cx="5118709" cy="1384995"/>
          </a:xfrm>
          <a:prstGeom prst="rect">
            <a:avLst/>
          </a:prstGeom>
          <a:noFill/>
        </p:spPr>
        <p:txBody>
          <a:bodyPr wrap="none" rtlCol="0">
            <a:spAutoFit/>
          </a:bodyPr>
          <a:lstStyle/>
          <a:p>
            <a:pPr algn="ctr"/>
            <a:r>
              <a:rPr lang="en-US" sz="4400" b="1" dirty="0">
                <a:latin typeface="Arial" panose="020B0604020202020204" pitchFamily="34" charset="0"/>
                <a:cs typeface="Arial" panose="020B0604020202020204" pitchFamily="34" charset="0"/>
              </a:rPr>
              <a:t>Eric Wolff</a:t>
            </a:r>
          </a:p>
          <a:p>
            <a:pPr algn="ctr"/>
            <a:r>
              <a:rPr lang="en-US" sz="4000" dirty="0">
                <a:latin typeface="Arial" panose="020B0604020202020204" pitchFamily="34" charset="0"/>
                <a:cs typeface="Arial" panose="020B0604020202020204" pitchFamily="34" charset="0"/>
              </a:rPr>
              <a:t>AI Development Lead</a:t>
            </a:r>
          </a:p>
        </p:txBody>
      </p:sp>
      <p:sp>
        <p:nvSpPr>
          <p:cNvPr id="64" name="TextBox 63">
            <a:extLst>
              <a:ext uri="{FF2B5EF4-FFF2-40B4-BE49-F238E27FC236}">
                <a16:creationId xmlns:a16="http://schemas.microsoft.com/office/drawing/2014/main" id="{53A0EED8-9477-5BC4-D199-AD722CEC4B32}"/>
              </a:ext>
            </a:extLst>
          </p:cNvPr>
          <p:cNvSpPr txBox="1"/>
          <p:nvPr/>
        </p:nvSpPr>
        <p:spPr>
          <a:xfrm>
            <a:off x="27343870" y="3751311"/>
            <a:ext cx="5633273" cy="1384995"/>
          </a:xfrm>
          <a:prstGeom prst="rect">
            <a:avLst/>
          </a:prstGeom>
          <a:noFill/>
        </p:spPr>
        <p:txBody>
          <a:bodyPr wrap="none" rtlCol="0">
            <a:spAutoFit/>
          </a:bodyPr>
          <a:lstStyle/>
          <a:p>
            <a:pPr algn="ctr"/>
            <a:r>
              <a:rPr lang="en-US" sz="4400" b="1" dirty="0">
                <a:latin typeface="Arial" panose="020B0604020202020204" pitchFamily="34" charset="0"/>
                <a:cs typeface="Arial" panose="020B0604020202020204" pitchFamily="34" charset="0"/>
              </a:rPr>
              <a:t>Nick </a:t>
            </a:r>
            <a:r>
              <a:rPr lang="en-US" sz="4400" b="1" dirty="0" err="1">
                <a:latin typeface="Arial" panose="020B0604020202020204" pitchFamily="34" charset="0"/>
                <a:cs typeface="Arial" panose="020B0604020202020204" pitchFamily="34" charset="0"/>
              </a:rPr>
              <a:t>Sucietto</a:t>
            </a:r>
            <a:endParaRPr lang="en-US" sz="4400" b="1" dirty="0">
              <a:latin typeface="Arial" panose="020B0604020202020204" pitchFamily="34" charset="0"/>
              <a:cs typeface="Arial" panose="020B0604020202020204" pitchFamily="34" charset="0"/>
            </a:endParaRPr>
          </a:p>
          <a:p>
            <a:pPr algn="ctr"/>
            <a:r>
              <a:rPr lang="en-US" sz="4000" dirty="0">
                <a:latin typeface="Arial" panose="020B0604020202020204" pitchFamily="34" charset="0"/>
                <a:cs typeface="Arial" panose="020B0604020202020204" pitchFamily="34" charset="0"/>
              </a:rPr>
              <a:t>Server Operations Lead</a:t>
            </a:r>
          </a:p>
        </p:txBody>
      </p:sp>
      <p:sp>
        <p:nvSpPr>
          <p:cNvPr id="65" name="TextBox 64">
            <a:extLst>
              <a:ext uri="{FF2B5EF4-FFF2-40B4-BE49-F238E27FC236}">
                <a16:creationId xmlns:a16="http://schemas.microsoft.com/office/drawing/2014/main" id="{B4BFBA1E-F7EA-D3AA-0635-98F28AFB819F}"/>
              </a:ext>
            </a:extLst>
          </p:cNvPr>
          <p:cNvSpPr txBox="1"/>
          <p:nvPr/>
        </p:nvSpPr>
        <p:spPr>
          <a:xfrm>
            <a:off x="33021502" y="3749396"/>
            <a:ext cx="5347939" cy="1384995"/>
          </a:xfrm>
          <a:prstGeom prst="rect">
            <a:avLst/>
          </a:prstGeom>
          <a:noFill/>
        </p:spPr>
        <p:txBody>
          <a:bodyPr wrap="none" rtlCol="0">
            <a:spAutoFit/>
          </a:bodyPr>
          <a:lstStyle/>
          <a:p>
            <a:pPr algn="ctr"/>
            <a:r>
              <a:rPr lang="en-US" sz="4400" b="1" dirty="0">
                <a:latin typeface="Arial" panose="020B0604020202020204" pitchFamily="34" charset="0"/>
                <a:cs typeface="Arial" panose="020B0604020202020204" pitchFamily="34" charset="0"/>
              </a:rPr>
              <a:t>Dr. John Gallagher</a:t>
            </a:r>
          </a:p>
          <a:p>
            <a:pPr algn="ctr"/>
            <a:r>
              <a:rPr lang="en-US" sz="4000" dirty="0">
                <a:latin typeface="Arial" panose="020B0604020202020204" pitchFamily="34" charset="0"/>
                <a:cs typeface="Arial" panose="020B0604020202020204" pitchFamily="34" charset="0"/>
              </a:rPr>
              <a:t>Advisor</a:t>
            </a:r>
          </a:p>
        </p:txBody>
      </p:sp>
      <p:sp>
        <p:nvSpPr>
          <p:cNvPr id="68" name="TextBox 67">
            <a:extLst>
              <a:ext uri="{FF2B5EF4-FFF2-40B4-BE49-F238E27FC236}">
                <a16:creationId xmlns:a16="http://schemas.microsoft.com/office/drawing/2014/main" id="{07D57BE1-4BA2-7ECA-BB38-F844EA1A2B00}"/>
              </a:ext>
            </a:extLst>
          </p:cNvPr>
          <p:cNvSpPr txBox="1"/>
          <p:nvPr/>
        </p:nvSpPr>
        <p:spPr>
          <a:xfrm>
            <a:off x="15138328" y="22865675"/>
            <a:ext cx="8388721" cy="6740307"/>
          </a:xfrm>
          <a:prstGeom prst="rect">
            <a:avLst/>
          </a:prstGeom>
          <a:noFill/>
        </p:spPr>
        <p:txBody>
          <a:bodyPr wrap="square">
            <a:spAutoFit/>
          </a:bodyPr>
          <a:lstStyle/>
          <a:p>
            <a:r>
              <a:rPr lang="en-US" sz="4800" dirty="0">
                <a:latin typeface="Arial" panose="020B0604020202020204" pitchFamily="34" charset="0"/>
                <a:cs typeface="Arial" panose="020B0604020202020204" pitchFamily="34" charset="0"/>
              </a:rPr>
              <a:t>The biggest challenge was getting the agent to communicate properly with the Pokémon Showdown environment. There were also many edge cases in Pokémon battles that needed to be accounted for in creation and training of the agent.</a:t>
            </a:r>
          </a:p>
        </p:txBody>
      </p:sp>
      <p:pic>
        <p:nvPicPr>
          <p:cNvPr id="69" name="Picture 68">
            <a:extLst>
              <a:ext uri="{FF2B5EF4-FFF2-40B4-BE49-F238E27FC236}">
                <a16:creationId xmlns:a16="http://schemas.microsoft.com/office/drawing/2014/main" id="{B40C43CA-32CA-92CF-DDBD-29445BFD0A16}"/>
              </a:ext>
            </a:extLst>
          </p:cNvPr>
          <p:cNvPicPr>
            <a:picLocks noChangeAspect="1"/>
          </p:cNvPicPr>
          <p:nvPr/>
        </p:nvPicPr>
        <p:blipFill>
          <a:blip r:embed="rId7"/>
          <a:stretch>
            <a:fillRect/>
          </a:stretch>
        </p:blipFill>
        <p:spPr>
          <a:xfrm>
            <a:off x="38413800" y="297822"/>
            <a:ext cx="5118709" cy="5118709"/>
          </a:xfrm>
          <a:prstGeom prst="rect">
            <a:avLst/>
          </a:prstGeom>
        </p:spPr>
      </p:pic>
      <p:pic>
        <p:nvPicPr>
          <p:cNvPr id="70" name="Picture 69">
            <a:extLst>
              <a:ext uri="{FF2B5EF4-FFF2-40B4-BE49-F238E27FC236}">
                <a16:creationId xmlns:a16="http://schemas.microsoft.com/office/drawing/2014/main" id="{F5108D0C-2075-B400-D249-EC4E4A1F1D63}"/>
              </a:ext>
            </a:extLst>
          </p:cNvPr>
          <p:cNvPicPr>
            <a:picLocks noChangeAspect="1"/>
          </p:cNvPicPr>
          <p:nvPr/>
        </p:nvPicPr>
        <p:blipFill>
          <a:blip r:embed="rId8"/>
          <a:stretch>
            <a:fillRect/>
          </a:stretch>
        </p:blipFill>
        <p:spPr>
          <a:xfrm>
            <a:off x="37421023" y="26962033"/>
            <a:ext cx="5636372" cy="4338406"/>
          </a:xfrm>
          <a:prstGeom prst="rect">
            <a:avLst/>
          </a:prstGeom>
        </p:spPr>
      </p:pic>
      <p:sp>
        <p:nvSpPr>
          <p:cNvPr id="71" name="TextBox 70">
            <a:extLst>
              <a:ext uri="{FF2B5EF4-FFF2-40B4-BE49-F238E27FC236}">
                <a16:creationId xmlns:a16="http://schemas.microsoft.com/office/drawing/2014/main" id="{DD1350D4-8D1D-1323-F093-ED45A7B0D8ED}"/>
              </a:ext>
            </a:extLst>
          </p:cNvPr>
          <p:cNvSpPr txBox="1"/>
          <p:nvPr/>
        </p:nvSpPr>
        <p:spPr>
          <a:xfrm>
            <a:off x="25495351" y="17632775"/>
            <a:ext cx="17077344" cy="1384995"/>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For the purposes of this project, all gameplay uses Generation IV Pokémon in an “Anything Goes” format.</a:t>
            </a:r>
          </a:p>
          <a:p>
            <a:r>
              <a:rPr lang="en-US" sz="2800" dirty="0">
                <a:latin typeface="Arial" panose="020B0604020202020204" pitchFamily="34" charset="0"/>
                <a:cs typeface="Arial" panose="020B0604020202020204" pitchFamily="34" charset="0"/>
              </a:rPr>
              <a:t>Not pictured here are the game log on the right side of the user’s screen and the move buttons that would appear below</a:t>
            </a:r>
            <a:r>
              <a:rPr lang="en-US" sz="2500" dirty="0">
                <a:latin typeface="Arial" panose="020B0604020202020204" pitchFamily="34" charset="0"/>
                <a:cs typeface="Arial" panose="020B0604020202020204" pitchFamily="34" charset="0"/>
              </a:rPr>
              <a:t>.</a:t>
            </a:r>
          </a:p>
        </p:txBody>
      </p:sp>
      <p:sp>
        <p:nvSpPr>
          <p:cNvPr id="72" name="Rectangle: Rounded Corners 71">
            <a:extLst>
              <a:ext uri="{FF2B5EF4-FFF2-40B4-BE49-F238E27FC236}">
                <a16:creationId xmlns:a16="http://schemas.microsoft.com/office/drawing/2014/main" id="{A2F27C03-E964-2788-0BE5-055B19568E71}"/>
              </a:ext>
            </a:extLst>
          </p:cNvPr>
          <p:cNvSpPr/>
          <p:nvPr/>
        </p:nvSpPr>
        <p:spPr>
          <a:xfrm>
            <a:off x="24724986" y="20745450"/>
            <a:ext cx="8999969" cy="1097280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 Placeholder 87">
            <a:extLst>
              <a:ext uri="{FF2B5EF4-FFF2-40B4-BE49-F238E27FC236}">
                <a16:creationId xmlns:a16="http://schemas.microsoft.com/office/drawing/2014/main" id="{F2194863-EF69-5E1D-EBAE-F2BAC538C468}"/>
              </a:ext>
            </a:extLst>
          </p:cNvPr>
          <p:cNvSpPr txBox="1">
            <a:spLocks/>
          </p:cNvSpPr>
          <p:nvPr/>
        </p:nvSpPr>
        <p:spPr>
          <a:xfrm>
            <a:off x="25963610" y="21239983"/>
            <a:ext cx="6522720" cy="1015655"/>
          </a:xfrm>
          <a:prstGeom prst="rect">
            <a:avLst/>
          </a:prstGeom>
          <a:noFill/>
        </p:spPr>
        <p:txBody>
          <a:bodyPr wrap="square"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5400" dirty="0"/>
              <a:t>RESULTS</a:t>
            </a:r>
          </a:p>
        </p:txBody>
      </p:sp>
      <p:sp>
        <p:nvSpPr>
          <p:cNvPr id="74" name="Rectangle: Rounded Corners 73">
            <a:extLst>
              <a:ext uri="{FF2B5EF4-FFF2-40B4-BE49-F238E27FC236}">
                <a16:creationId xmlns:a16="http://schemas.microsoft.com/office/drawing/2014/main" id="{6CF5D244-8445-1A4E-B80F-580F5FD11FB7}"/>
              </a:ext>
            </a:extLst>
          </p:cNvPr>
          <p:cNvSpPr/>
          <p:nvPr/>
        </p:nvSpPr>
        <p:spPr>
          <a:xfrm>
            <a:off x="477829" y="15240000"/>
            <a:ext cx="23360310" cy="463296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descr="A diagram of a software development process&#10;&#10;Description automatically generated">
            <a:extLst>
              <a:ext uri="{FF2B5EF4-FFF2-40B4-BE49-F238E27FC236}">
                <a16:creationId xmlns:a16="http://schemas.microsoft.com/office/drawing/2014/main" id="{868806E4-33BF-6F64-C286-5549F59E271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24873" y="22343034"/>
            <a:ext cx="11647909" cy="9237997"/>
          </a:xfrm>
          <a:prstGeom prst="rect">
            <a:avLst/>
          </a:prstGeom>
        </p:spPr>
      </p:pic>
      <p:sp>
        <p:nvSpPr>
          <p:cNvPr id="77" name="TextBox 76">
            <a:extLst>
              <a:ext uri="{FF2B5EF4-FFF2-40B4-BE49-F238E27FC236}">
                <a16:creationId xmlns:a16="http://schemas.microsoft.com/office/drawing/2014/main" id="{2B73AED0-AEBB-1CF7-DC72-6935FD517005}"/>
              </a:ext>
            </a:extLst>
          </p:cNvPr>
          <p:cNvSpPr txBox="1"/>
          <p:nvPr/>
        </p:nvSpPr>
        <p:spPr>
          <a:xfrm>
            <a:off x="25070331" y="22865674"/>
            <a:ext cx="8427189" cy="7048083"/>
          </a:xfrm>
          <a:prstGeom prst="rect">
            <a:avLst/>
          </a:prstGeom>
          <a:noFill/>
        </p:spPr>
        <p:txBody>
          <a:bodyPr wrap="square" rtlCol="0">
            <a:spAutoFit/>
          </a:bodyPr>
          <a:lstStyle/>
          <a:p>
            <a:r>
              <a:rPr lang="en-US" sz="4800" dirty="0">
                <a:latin typeface="Arial" panose="020B0604020202020204" pitchFamily="34" charset="0"/>
                <a:cs typeface="Arial" panose="020B0604020202020204" pitchFamily="34" charset="0"/>
              </a:rPr>
              <a:t>Currently, the agent is able to beat a heuristic function bot that we use for benchmarking performance and is capable of beating human opponents.</a:t>
            </a:r>
          </a:p>
          <a:p>
            <a:endParaRPr lang="en-US" sz="2000" dirty="0">
              <a:latin typeface="Arial" panose="020B0604020202020204" pitchFamily="34" charset="0"/>
              <a:cs typeface="Arial" panose="020B0604020202020204" pitchFamily="34" charset="0"/>
            </a:endParaRPr>
          </a:p>
          <a:p>
            <a:r>
              <a:rPr lang="en-US" sz="4800" dirty="0">
                <a:latin typeface="Arial" panose="020B0604020202020204" pitchFamily="34" charset="0"/>
                <a:cs typeface="Arial" panose="020B0604020202020204" pitchFamily="34" charset="0"/>
              </a:rPr>
              <a:t>It is our estimation that the agent is a good match for novice to intermediate opponents. </a:t>
            </a:r>
          </a:p>
        </p:txBody>
      </p:sp>
      <p:sp>
        <p:nvSpPr>
          <p:cNvPr id="78" name="Text Placeholder 87">
            <a:extLst>
              <a:ext uri="{FF2B5EF4-FFF2-40B4-BE49-F238E27FC236}">
                <a16:creationId xmlns:a16="http://schemas.microsoft.com/office/drawing/2014/main" id="{EEE90655-8A7F-F479-BDBD-8164663ED58F}"/>
              </a:ext>
            </a:extLst>
          </p:cNvPr>
          <p:cNvSpPr txBox="1">
            <a:spLocks/>
          </p:cNvSpPr>
          <p:nvPr/>
        </p:nvSpPr>
        <p:spPr>
          <a:xfrm>
            <a:off x="4087467" y="21236868"/>
            <a:ext cx="6522720" cy="1015655"/>
          </a:xfrm>
          <a:prstGeom prst="rect">
            <a:avLst/>
          </a:prstGeom>
          <a:noFill/>
        </p:spPr>
        <p:txBody>
          <a:bodyPr wrap="square"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5400" dirty="0"/>
              <a:t>DESIGN DIAGRAM</a:t>
            </a:r>
          </a:p>
        </p:txBody>
      </p:sp>
      <p:sp>
        <p:nvSpPr>
          <p:cNvPr id="79" name="Rectangle: Rounded Corners 78">
            <a:extLst>
              <a:ext uri="{FF2B5EF4-FFF2-40B4-BE49-F238E27FC236}">
                <a16:creationId xmlns:a16="http://schemas.microsoft.com/office/drawing/2014/main" id="{3EB828F3-B22C-C106-DE59-A9CF126B67D0}"/>
              </a:ext>
            </a:extLst>
          </p:cNvPr>
          <p:cNvSpPr/>
          <p:nvPr/>
        </p:nvSpPr>
        <p:spPr>
          <a:xfrm>
            <a:off x="477827" y="20698742"/>
            <a:ext cx="13473494" cy="1097280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CA754D8F-7602-53B4-BD5D-6E159D945B1E}"/>
              </a:ext>
            </a:extLst>
          </p:cNvPr>
          <p:cNvPicPr>
            <a:picLocks noChangeAspect="1"/>
          </p:cNvPicPr>
          <p:nvPr/>
        </p:nvPicPr>
        <p:blipFill>
          <a:blip r:embed="rId10"/>
          <a:stretch>
            <a:fillRect/>
          </a:stretch>
        </p:blipFill>
        <p:spPr>
          <a:xfrm>
            <a:off x="18496893" y="780877"/>
            <a:ext cx="2985454" cy="2985454"/>
          </a:xfrm>
          <a:prstGeom prst="rect">
            <a:avLst/>
          </a:prstGeom>
        </p:spPr>
      </p:pic>
      <p:pic>
        <p:nvPicPr>
          <p:cNvPr id="3" name="Picture 2">
            <a:extLst>
              <a:ext uri="{FF2B5EF4-FFF2-40B4-BE49-F238E27FC236}">
                <a16:creationId xmlns:a16="http://schemas.microsoft.com/office/drawing/2014/main" id="{89411547-14C4-6466-102C-2D78038B1811}"/>
              </a:ext>
            </a:extLst>
          </p:cNvPr>
          <p:cNvPicPr>
            <a:picLocks noChangeAspect="1"/>
          </p:cNvPicPr>
          <p:nvPr/>
        </p:nvPicPr>
        <p:blipFill>
          <a:blip r:embed="rId11"/>
          <a:stretch>
            <a:fillRect/>
          </a:stretch>
        </p:blipFill>
        <p:spPr>
          <a:xfrm>
            <a:off x="28667779" y="771227"/>
            <a:ext cx="2985454" cy="2985454"/>
          </a:xfrm>
          <a:prstGeom prst="rect">
            <a:avLst/>
          </a:prstGeom>
        </p:spPr>
      </p:pic>
      <p:pic>
        <p:nvPicPr>
          <p:cNvPr id="8" name="Picture 7">
            <a:extLst>
              <a:ext uri="{FF2B5EF4-FFF2-40B4-BE49-F238E27FC236}">
                <a16:creationId xmlns:a16="http://schemas.microsoft.com/office/drawing/2014/main" id="{EFE2E83E-C6EF-0FC5-AA2F-0FA139403593}"/>
              </a:ext>
            </a:extLst>
          </p:cNvPr>
          <p:cNvPicPr>
            <a:picLocks noChangeAspect="1"/>
          </p:cNvPicPr>
          <p:nvPr/>
        </p:nvPicPr>
        <p:blipFill>
          <a:blip r:embed="rId12"/>
          <a:stretch>
            <a:fillRect/>
          </a:stretch>
        </p:blipFill>
        <p:spPr>
          <a:xfrm>
            <a:off x="23087314" y="776117"/>
            <a:ext cx="2985454" cy="2985454"/>
          </a:xfrm>
          <a:prstGeom prst="rect">
            <a:avLst/>
          </a:prstGeom>
        </p:spPr>
      </p:pic>
      <p:pic>
        <p:nvPicPr>
          <p:cNvPr id="12" name="Picture 11">
            <a:extLst>
              <a:ext uri="{FF2B5EF4-FFF2-40B4-BE49-F238E27FC236}">
                <a16:creationId xmlns:a16="http://schemas.microsoft.com/office/drawing/2014/main" id="{5762EB1D-A0CD-4F34-B7DA-7E3A61DB5260}"/>
              </a:ext>
            </a:extLst>
          </p:cNvPr>
          <p:cNvPicPr>
            <a:picLocks noChangeAspect="1"/>
          </p:cNvPicPr>
          <p:nvPr/>
        </p:nvPicPr>
        <p:blipFill>
          <a:blip r:embed="rId13"/>
          <a:stretch>
            <a:fillRect/>
          </a:stretch>
        </p:blipFill>
        <p:spPr>
          <a:xfrm>
            <a:off x="34159301" y="753631"/>
            <a:ext cx="2985454" cy="2985454"/>
          </a:xfrm>
          <a:prstGeom prst="rect">
            <a:avLst/>
          </a:prstGeom>
        </p:spPr>
      </p:pic>
    </p:spTree>
    <p:extLst>
      <p:ext uri="{BB962C8B-B14F-4D97-AF65-F5344CB8AC3E}">
        <p14:creationId xmlns:p14="http://schemas.microsoft.com/office/powerpoint/2010/main" val="783191702"/>
      </p:ext>
    </p:extLst>
  </p:cSld>
  <p:clrMapOvr>
    <a:masterClrMapping/>
  </p:clrMapOvr>
</p:sld>
</file>

<file path=ppt/theme/theme1.xml><?xml version="1.0" encoding="utf-8"?>
<a:theme xmlns:a="http://schemas.openxmlformats.org/drawingml/2006/main" name="36x48-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1130</TotalTime>
  <Words>300</Words>
  <Application>Microsoft Office PowerPoint</Application>
  <PresentationFormat>Custom</PresentationFormat>
  <Paragraphs>27</Paragraphs>
  <Slides>1</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vt:i4>
      </vt:variant>
    </vt:vector>
  </HeadingPairs>
  <TitlesOfParts>
    <vt:vector size="8" baseType="lpstr">
      <vt:lpstr>Arial</vt:lpstr>
      <vt:lpstr>Arial Black</vt:lpstr>
      <vt:lpstr>Calibri</vt:lpstr>
      <vt:lpstr>Times New Roman</vt:lpstr>
      <vt:lpstr>Trebuchet MS</vt:lpstr>
      <vt:lpstr>36x48-Template</vt:lpstr>
      <vt:lpstr>Without guides</vt:lpstr>
      <vt:lpstr>PowerPoint Presentation</vt:lpstr>
    </vt:vector>
  </TitlesOfParts>
  <Manager>A. Kotoulas</Manager>
  <Company>Canterbury Media Services, Inc.</Company>
  <LinksUpToDate>false</LinksUpToDate>
  <SharedDoc>false</SharedDoc>
  <HyperlinkBase>https://www.posterpresentations.com/free-poster-templates.html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36x48 PowerPoint Presentation</dc:title>
  <dc:subject>Research poster presentation template</dc:subject>
  <dc:creator>PosterPresentations.com</dc:creator>
  <cp:keywords>36x48 Powerpoint poster template, scientific poster template, research poster template</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dc:description>
  <cp:lastModifiedBy>Alex Turner</cp:lastModifiedBy>
  <cp:revision>65</cp:revision>
  <dcterms:created xsi:type="dcterms:W3CDTF">2012-02-03T19:11:35Z</dcterms:created>
  <dcterms:modified xsi:type="dcterms:W3CDTF">2024-03-18T00:13:41Z</dcterms:modified>
  <cp:category>Research poster templates</cp:category>
</cp:coreProperties>
</file>